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7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9179-EC48-4DC4-89A8-166877B163F7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7BAE-D8D6-41E9-B06D-8F17BA56A2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3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9179-EC48-4DC4-89A8-166877B163F7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7BAE-D8D6-41E9-B06D-8F17BA56A2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8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9179-EC48-4DC4-89A8-166877B163F7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7BAE-D8D6-41E9-B06D-8F17BA56A2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4549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9179-EC48-4DC4-89A8-166877B163F7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7BAE-D8D6-41E9-B06D-8F17BA56A2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24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9179-EC48-4DC4-89A8-166877B163F7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7BAE-D8D6-41E9-B06D-8F17BA56A2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824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9179-EC48-4DC4-89A8-166877B163F7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7BAE-D8D6-41E9-B06D-8F17BA56A2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464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9179-EC48-4DC4-89A8-166877B163F7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7BAE-D8D6-41E9-B06D-8F17BA56A2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83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9179-EC48-4DC4-89A8-166877B163F7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7BAE-D8D6-41E9-B06D-8F17BA56A2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91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9179-EC48-4DC4-89A8-166877B163F7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7BAE-D8D6-41E9-B06D-8F17BA56A2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7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9179-EC48-4DC4-89A8-166877B163F7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7BAE-D8D6-41E9-B06D-8F17BA56A2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23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9179-EC48-4DC4-89A8-166877B163F7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7BAE-D8D6-41E9-B06D-8F17BA56A2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9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9179-EC48-4DC4-89A8-166877B163F7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7BAE-D8D6-41E9-B06D-8F17BA56A2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6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9179-EC48-4DC4-89A8-166877B163F7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7BAE-D8D6-41E9-B06D-8F17BA56A2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9179-EC48-4DC4-89A8-166877B163F7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7BAE-D8D6-41E9-B06D-8F17BA56A2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8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9179-EC48-4DC4-89A8-166877B163F7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7BAE-D8D6-41E9-B06D-8F17BA56A2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6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7BAE-D8D6-41E9-B06D-8F17BA56A2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9179-EC48-4DC4-89A8-166877B163F7}" type="datetimeFigureOut">
              <a:rPr lang="en-US" smtClean="0"/>
              <a:t>4/29/2021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2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29179-EC48-4DC4-89A8-166877B163F7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DD7BAE-D8D6-41E9-B06D-8F17BA56A2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6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E3D5-EF35-40AC-9B7B-5961F598A5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CYPRESS COLLEGE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NURSING PROGRAM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ADVISORY COMMITTEE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5DF9C-8668-4C26-A70C-2F4FE010AD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30, 2021</a:t>
            </a:r>
          </a:p>
        </p:txBody>
      </p:sp>
    </p:spTree>
    <p:extLst>
      <p:ext uri="{BB962C8B-B14F-4D97-AF65-F5344CB8AC3E}">
        <p14:creationId xmlns:p14="http://schemas.microsoft.com/office/powerpoint/2010/main" val="3775694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504F-983D-41B2-AF5A-083B6AF1C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PROGRAM OUTCOMES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4253A-769C-49EF-AD01-1AFD02E99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						Job Placement/Employment Rates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>
              <a:effectLst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BB5EDA-A773-43CB-80FE-318A6C7B9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82" y="2635870"/>
            <a:ext cx="3966848" cy="313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593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504F-983D-41B2-AF5A-083B6AF1C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PROGRAM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4253A-769C-49EF-AD01-1AFD02E99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						NCLEX Exam Passage  Rates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445C6D-C722-4EB9-8B56-5A566B113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351" y="2518145"/>
            <a:ext cx="3706633" cy="342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779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504F-983D-41B2-AF5A-083B6AF1C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PROGRAM OUTCOMES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4253A-769C-49EF-AD01-1AFD02E99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>
              <a:buNone/>
            </a:pPr>
            <a:r>
              <a:rPr lang="en-US" sz="2000" b="1" dirty="0"/>
              <a:t>Program Completion/</a:t>
            </a:r>
            <a:r>
              <a:rPr lang="en-US" sz="2000" dirty="0"/>
              <a:t>Graduation Rates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1326FD-503B-4F49-86E7-7B9B140EE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7431" y="3213139"/>
            <a:ext cx="3142791" cy="246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07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F86EE-B8BA-4F08-B1E3-2BC430974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Curriculum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BC669-7E98-4BED-8766-DDAE03BA4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62699"/>
            <a:ext cx="8984459" cy="42786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/>
              <a:t>Four Semesters </a:t>
            </a:r>
          </a:p>
          <a:p>
            <a:pPr lvl="1"/>
            <a:r>
              <a:rPr lang="en-US" sz="1800" dirty="0"/>
              <a:t>Nursing Courses (8 Weeks Sessions)</a:t>
            </a:r>
          </a:p>
          <a:p>
            <a:pPr lvl="1"/>
            <a:r>
              <a:rPr lang="en-US" sz="1800" dirty="0"/>
              <a:t>Pharmacology In Nursing I-IV</a:t>
            </a:r>
          </a:p>
          <a:p>
            <a:pPr marL="0" indent="0">
              <a:buNone/>
            </a:pPr>
            <a:r>
              <a:rPr lang="en-US" sz="1700" b="1" dirty="0"/>
              <a:t>1</a:t>
            </a:r>
            <a:r>
              <a:rPr lang="en-US" sz="1700" b="1" baseline="30000" dirty="0"/>
              <a:t>st</a:t>
            </a:r>
            <a:r>
              <a:rPr lang="en-US" sz="1700" b="1" dirty="0"/>
              <a:t> Semester  </a:t>
            </a:r>
          </a:p>
          <a:p>
            <a:pPr lvl="1"/>
            <a:r>
              <a:rPr lang="en-US" sz="1700" dirty="0"/>
              <a:t>Fundamentals of Nursing 		Introduction to Med/Surg and Gero Nursing</a:t>
            </a:r>
          </a:p>
          <a:p>
            <a:pPr marL="0" indent="0">
              <a:buNone/>
            </a:pPr>
            <a:r>
              <a:rPr lang="en-US" sz="1700" b="1" dirty="0"/>
              <a:t>2</a:t>
            </a:r>
            <a:r>
              <a:rPr lang="en-US" sz="1700" b="1" baseline="30000" dirty="0"/>
              <a:t>nd</a:t>
            </a:r>
            <a:r>
              <a:rPr lang="en-US" sz="1700" b="1" dirty="0"/>
              <a:t> Semester </a:t>
            </a:r>
          </a:p>
          <a:p>
            <a:pPr lvl="1"/>
            <a:r>
              <a:rPr lang="en-US" sz="1700" dirty="0"/>
              <a:t>Med/Surg Nursing  I			Maternal/Newborn Nursing			</a:t>
            </a:r>
          </a:p>
          <a:p>
            <a:r>
              <a:rPr lang="en-US" sz="1700" dirty="0"/>
              <a:t>3</a:t>
            </a:r>
            <a:r>
              <a:rPr lang="en-US" sz="1700" baseline="30000" dirty="0"/>
              <a:t>rd</a:t>
            </a:r>
            <a:r>
              <a:rPr lang="en-US" sz="1700" dirty="0"/>
              <a:t> Semester	</a:t>
            </a:r>
          </a:p>
          <a:p>
            <a:pPr lvl="1"/>
            <a:r>
              <a:rPr lang="en-US" sz="1700" dirty="0"/>
              <a:t>Med/Surg Nursing II			Mental Health Nursing  (4 weeks)</a:t>
            </a:r>
          </a:p>
          <a:p>
            <a:pPr marL="0" indent="0">
              <a:buNone/>
            </a:pPr>
            <a:r>
              <a:rPr lang="en-US" sz="1700" dirty="0"/>
              <a:t>                      					        Geriatric Nursing (4 weeks)</a:t>
            </a:r>
          </a:p>
          <a:p>
            <a:r>
              <a:rPr lang="en-US" sz="1700" b="1" dirty="0"/>
              <a:t>4</a:t>
            </a:r>
            <a:r>
              <a:rPr lang="en-US" sz="1700" b="1" baseline="30000" dirty="0"/>
              <a:t>th</a:t>
            </a:r>
            <a:r>
              <a:rPr lang="en-US" sz="1700" b="1" dirty="0"/>
              <a:t> Semester</a:t>
            </a:r>
            <a:r>
              <a:rPr lang="en-US" sz="1700" dirty="0"/>
              <a:t>	</a:t>
            </a:r>
          </a:p>
          <a:p>
            <a:pPr lvl="1"/>
            <a:r>
              <a:rPr lang="en-US" sz="1700" dirty="0"/>
              <a:t>Child/Family Nursing			Med/Surg Nursing III</a:t>
            </a:r>
          </a:p>
          <a:p>
            <a:endParaRPr lang="en-US" sz="20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88718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275B5-422F-4569-A468-5228E6D9F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700" y="466381"/>
            <a:ext cx="8596668" cy="13208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Student Learning Outcomes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0144A-B7E3-452E-9753-C4EEBC3EB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09311"/>
            <a:ext cx="9601403" cy="4532051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Evaluated in every nursing course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Clinical Experience-Student Learning Outcomes Evaluation Tool</a:t>
            </a: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Safety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Employ practices to ensure safety of patients and improve outcomes of care in the (medical/surg-pediatric-mental health) environment</a:t>
            </a: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Patient Centered Care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Advocate for patients, recognizing the patient or designee as the source of control an as a full partner in providing compassionate and coordinated care based on respect for patient’s preferences, values and needs.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916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6D7C-0C76-4188-B301-2809D6767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Student Learning Outcomes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7DA4A-5B92-4286-9F1F-58CECC764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b="1" dirty="0">
                <a:solidFill>
                  <a:schemeClr val="tx1"/>
                </a:solidFill>
              </a:rPr>
              <a:t>Teamwork and Collaboration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Collaborate effectively within nursing and inter-professional teams, fostering open communication, mutual respect and shared decision-making to achieve safe, quality patient care.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Evidenced-Based Practice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Use nursing judgement based on best current evidence to provide safe basic care for patients and families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38153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550B-723A-4F1F-A730-1033329A9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Student Learning Outcomes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2917E-8BD0-4CD8-B5B4-71674E8B2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Quality Improvement </a:t>
            </a:r>
          </a:p>
          <a:p>
            <a:pPr lvl="1"/>
            <a:r>
              <a:rPr lang="en-US" sz="1800" dirty="0"/>
              <a:t>Apply principles of quality improvement to monitor the outcomes of care and minimize risk of harm to patients and providers.</a:t>
            </a:r>
          </a:p>
          <a:p>
            <a:r>
              <a:rPr lang="en-US" sz="2000" b="1" dirty="0"/>
              <a:t>Informatics</a:t>
            </a:r>
          </a:p>
          <a:p>
            <a:pPr lvl="1"/>
            <a:r>
              <a:rPr lang="en-US" sz="1800" dirty="0"/>
              <a:t>Use information technology to communicate, document care, minimize error and support decision making.</a:t>
            </a:r>
          </a:p>
        </p:txBody>
      </p:sp>
    </p:spTree>
    <p:extLst>
      <p:ext uri="{BB962C8B-B14F-4D97-AF65-F5344CB8AC3E}">
        <p14:creationId xmlns:p14="http://schemas.microsoft.com/office/powerpoint/2010/main" val="611821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0FB1-464E-4651-ACC2-A64E610E3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Student Learning Outcomes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F9CF4-CF09-47A0-B3EB-DB8E33DF6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Oxygenation, Regulation and Movement</a:t>
            </a:r>
            <a:r>
              <a:rPr lang="en-US" sz="2000" dirty="0"/>
              <a:t> </a:t>
            </a:r>
          </a:p>
          <a:p>
            <a:pPr lvl="1"/>
            <a:r>
              <a:rPr lang="en-US" sz="1800" dirty="0"/>
              <a:t>Utilize best practices and sound nursing judgement to address oxygenation issues, maintain regulation and guide movement in patients in the medical-surgical environment.</a:t>
            </a:r>
          </a:p>
          <a:p>
            <a:r>
              <a:rPr lang="en-US" sz="2000" b="1" dirty="0"/>
              <a:t>Professionalism</a:t>
            </a:r>
            <a:r>
              <a:rPr lang="en-US" sz="2000" dirty="0"/>
              <a:t> </a:t>
            </a:r>
          </a:p>
          <a:p>
            <a:pPr lvl="1"/>
            <a:r>
              <a:rPr lang="en-US" sz="1800" dirty="0"/>
              <a:t>Demonstrate professionalism in the implementation of the role of the Registered Nurse.</a:t>
            </a:r>
          </a:p>
        </p:txBody>
      </p:sp>
    </p:spTree>
    <p:extLst>
      <p:ext uri="{BB962C8B-B14F-4D97-AF65-F5344CB8AC3E}">
        <p14:creationId xmlns:p14="http://schemas.microsoft.com/office/powerpoint/2010/main" val="3566707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B4B7E-9D99-4224-B84B-DB9A61E7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End of Program Student 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A426C-BF7E-466A-88EC-A285A7CF2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Evaluated 4</a:t>
            </a:r>
            <a:r>
              <a:rPr lang="en-US" baseline="30000" dirty="0"/>
              <a:t>th</a:t>
            </a:r>
            <a:r>
              <a:rPr lang="en-US" dirty="0"/>
              <a:t> Semester - Final/Senior Course</a:t>
            </a:r>
          </a:p>
          <a:p>
            <a:pPr marL="457200" lvl="1" indent="0">
              <a:buNone/>
            </a:pPr>
            <a:r>
              <a:rPr lang="en-US" b="1" dirty="0"/>
              <a:t>EPSLO #1: Employ practices to ensure safety of patients and improve outcomes of care. </a:t>
            </a:r>
          </a:p>
          <a:p>
            <a:pPr lvl="1"/>
            <a:r>
              <a:rPr lang="en-US" dirty="0"/>
              <a:t>NLN Comprehensive Nursing Achievement for RN Exam, Graduate Surveys, Employer Surveys</a:t>
            </a:r>
          </a:p>
          <a:p>
            <a:pPr marL="457200" lvl="1" indent="0">
              <a:buNone/>
            </a:pPr>
            <a:r>
              <a:rPr lang="en-US" b="1" dirty="0"/>
              <a:t>EPSLO #2: Advocate for patients, recognizing the patient or designee as the source of control and as a full partner in providing compassionate and coordinated care based on respect for patient’s preferences, values, and needs.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3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B4B7E-9D99-4224-B84B-DB9A61E7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End of Program Student Learning Outcomes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A426C-BF7E-466A-88EC-A285A7CF2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EPSLO #3: Collaborate effectively within nursing inter-professional teams, fostering open communication, mutual respect, and shared decision making to achieve safe, quality patient care in a variety of healthcare settings.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EPSLO #4: Use nursing judgment based on best current evidence to provide safe care for patients and families across the lifespan.</a:t>
            </a:r>
          </a:p>
          <a:p>
            <a:pPr marL="0" indent="0">
              <a:buNone/>
            </a:pPr>
            <a:r>
              <a:rPr lang="en-US" b="1" dirty="0"/>
              <a:t>EPSLO #5: Apply principles of quality improvement to monitor the outcomes of care and minimize risk of harm to patients and providers. 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52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B4B7E-9D99-4224-B84B-DB9A61E7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End of Program Student Learning Outcomes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A426C-BF7E-466A-88EC-A285A7CF2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EPSLO #6:  Informatics - Use information and technology to communicate, document care, minimize error, and support decision making.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EPSLO #7:  Utilize best practices and sound nursing judgement to address oxygenation issues, maintain regulation, and guide movement in patients across the lifespan.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EPSLO #8: Demonstrate professionalism in the implementation of the role of the registered nurse.  </a:t>
            </a:r>
            <a:endParaRPr lang="en-US" dirty="0"/>
          </a:p>
          <a:p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890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</TotalTime>
  <Words>504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CYPRESS COLLEGE  NURSING PROGRAM  ADVISORY COMMITTEE MEETING</vt:lpstr>
      <vt:lpstr>Curriculum Review</vt:lpstr>
      <vt:lpstr>Student Learning Outcomes</vt:lpstr>
      <vt:lpstr>Student Learning Outcomes </vt:lpstr>
      <vt:lpstr>Student Learning Outcomes</vt:lpstr>
      <vt:lpstr>Student Learning Outcomes</vt:lpstr>
      <vt:lpstr>End of Program Student Learning Outcomes</vt:lpstr>
      <vt:lpstr>End of Program Student Learning Outcomes</vt:lpstr>
      <vt:lpstr>End of Program Student Learning Outcomes</vt:lpstr>
      <vt:lpstr>PROGRAM OUTCOMES</vt:lpstr>
      <vt:lpstr>PROGRAM OUTCOMES</vt:lpstr>
      <vt:lpstr>PROGRAM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CYPRESS COLLEGE  NURSING PROGRAM  ADVISORY COMMITTEE MEETING</dc:title>
  <dc:creator>CypressCollege</dc:creator>
  <cp:lastModifiedBy>CypressCollege</cp:lastModifiedBy>
  <cp:revision>17</cp:revision>
  <dcterms:created xsi:type="dcterms:W3CDTF">2021-04-30T06:07:00Z</dcterms:created>
  <dcterms:modified xsi:type="dcterms:W3CDTF">2021-04-30T08:27:25Z</dcterms:modified>
</cp:coreProperties>
</file>